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2" r:id="rId6"/>
    <p:sldId id="263" r:id="rId7"/>
    <p:sldId id="274" r:id="rId8"/>
    <p:sldId id="273" r:id="rId9"/>
    <p:sldId id="270" r:id="rId10"/>
    <p:sldId id="271" r:id="rId11"/>
    <p:sldId id="284" r:id="rId12"/>
    <p:sldId id="272" r:id="rId13"/>
    <p:sldId id="265" r:id="rId14"/>
    <p:sldId id="264" r:id="rId15"/>
    <p:sldId id="266" r:id="rId16"/>
    <p:sldId id="267" r:id="rId17"/>
    <p:sldId id="275" r:id="rId18"/>
    <p:sldId id="276" r:id="rId19"/>
    <p:sldId id="278" r:id="rId20"/>
    <p:sldId id="277" r:id="rId21"/>
    <p:sldId id="279" r:id="rId22"/>
    <p:sldId id="280" r:id="rId23"/>
    <p:sldId id="281" r:id="rId24"/>
    <p:sldId id="282" r:id="rId25"/>
    <p:sldId id="283" r:id="rId26"/>
    <p:sldId id="260" r:id="rId27"/>
    <p:sldId id="26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48" autoAdjust="0"/>
  </p:normalViewPr>
  <p:slideViewPr>
    <p:cSldViewPr snapToGrid="0">
      <p:cViewPr varScale="1">
        <p:scale>
          <a:sx n="101" d="100"/>
          <a:sy n="101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../media/media1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.mp4"/><Relationship Id="rId4" Type="http://schemas.microsoft.com/office/2007/relationships/media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cap="none" dirty="0">
                <a:solidFill>
                  <a:schemeClr val="bg1"/>
                </a:solidFill>
              </a:rPr>
              <a:t>Interim Oral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7CEBFF"/>
                </a:solidFill>
              </a:rPr>
              <a:t>Michael Allport - </a:t>
            </a:r>
            <a:r>
              <a:rPr lang="en-GB" cap="none" dirty="0">
                <a:solidFill>
                  <a:srgbClr val="7CEBFF"/>
                </a:solidFill>
              </a:rPr>
              <a:t>Creating a 2.5d Tile-based Survival Game with custom Game Engine</a:t>
            </a:r>
            <a:endParaRPr lang="en-US" cap="none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88"/>
    </mc:Choice>
    <mc:Fallback>
      <p:transition spd="slow" advTm="998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D4E0-F661-4B08-A157-A913BAF5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Engine – Rendering – </a:t>
            </a:r>
            <a:r>
              <a:rPr lang="en-GB" dirty="0" err="1"/>
              <a:t>Opengl</a:t>
            </a:r>
            <a:r>
              <a:rPr lang="en-GB" dirty="0"/>
              <a:t> 101 –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A703-3BEA-4CBB-B7F9-F5DBCDA8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en-GB" dirty="0"/>
              <a:t>Projection, View, Model Matrices</a:t>
            </a:r>
          </a:p>
          <a:p>
            <a:r>
              <a:rPr lang="en-GB" dirty="0"/>
              <a:t>Two main projections</a:t>
            </a:r>
          </a:p>
          <a:p>
            <a:pPr lvl="1"/>
            <a:r>
              <a:rPr lang="en-GB" dirty="0"/>
              <a:t>Orthographic</a:t>
            </a:r>
          </a:p>
          <a:p>
            <a:pPr lvl="1"/>
            <a:r>
              <a:rPr lang="en-GB" dirty="0"/>
              <a:t>Perspective</a:t>
            </a:r>
          </a:p>
          <a:p>
            <a:endParaRPr lang="en-GB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9F78ACE-E42B-4AE4-B14C-D9B55424D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146851"/>
              </p:ext>
            </p:extLst>
          </p:nvPr>
        </p:nvGraphicFramePr>
        <p:xfrm>
          <a:off x="4745373" y="1984502"/>
          <a:ext cx="3754323" cy="2545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r:id="rId3" imgW="8520480" imgH="5777640" progId="">
                  <p:embed/>
                </p:oleObj>
              </mc:Choice>
              <mc:Fallback>
                <p:oleObj r:id="rId3" imgW="8520480" imgH="5777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5373" y="1984502"/>
                        <a:ext cx="3754323" cy="2545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22451BF-CF97-445A-A393-521372A32B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050095"/>
              </p:ext>
            </p:extLst>
          </p:nvPr>
        </p:nvGraphicFramePr>
        <p:xfrm>
          <a:off x="7769130" y="3551062"/>
          <a:ext cx="3841677" cy="2604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r:id="rId5" imgW="8520480" imgH="5777640" progId="">
                  <p:embed/>
                </p:oleObj>
              </mc:Choice>
              <mc:Fallback>
                <p:oleObj r:id="rId5" imgW="8520480" imgH="5777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69130" y="3551062"/>
                        <a:ext cx="3841677" cy="2604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95A5012-E9AA-49DD-83D9-415647F128F2}"/>
              </a:ext>
            </a:extLst>
          </p:cNvPr>
          <p:cNvSpPr txBox="1"/>
          <p:nvPr/>
        </p:nvSpPr>
        <p:spPr>
          <a:xfrm>
            <a:off x="4745373" y="4530055"/>
            <a:ext cx="20665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Post-Orthographic</a:t>
            </a:r>
          </a:p>
          <a:p>
            <a:r>
              <a:rPr lang="en-GB" sz="1100" dirty="0"/>
              <a:t>Transformation </a:t>
            </a:r>
          </a:p>
          <a:p>
            <a:r>
              <a:rPr lang="en-GB" sz="1100" dirty="0"/>
              <a:t>(Normalized device coordinates)</a:t>
            </a:r>
          </a:p>
        </p:txBody>
      </p:sp>
      <p:pic>
        <p:nvPicPr>
          <p:cNvPr id="2053" name="Picture 5" descr="Illustration of perspective projection. The minimum and maximum... |  Download Scientific Diagram">
            <a:extLst>
              <a:ext uri="{FF2B5EF4-FFF2-40B4-BE49-F238E27FC236}">
                <a16:creationId xmlns:a16="http://schemas.microsoft.com/office/drawing/2014/main" id="{C52BF145-DDC5-4DC7-8F20-38D858F8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00" y="5056760"/>
            <a:ext cx="3072810" cy="160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349416-2EB9-40C4-B16A-9DF2F6909824}"/>
              </a:ext>
            </a:extLst>
          </p:cNvPr>
          <p:cNvSpPr txBox="1"/>
          <p:nvPr/>
        </p:nvSpPr>
        <p:spPr>
          <a:xfrm>
            <a:off x="7769130" y="6229950"/>
            <a:ext cx="1204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Pre-Orthographic</a:t>
            </a:r>
          </a:p>
          <a:p>
            <a:r>
              <a:rPr lang="en-GB" sz="1100" dirty="0"/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788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37"/>
    </mc:Choice>
    <mc:Fallback>
      <p:transition spd="slow" advTm="7693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D4E0-F661-4B08-A157-A913BAF5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Engine – Rendering – </a:t>
            </a:r>
            <a:r>
              <a:rPr lang="en-GB" dirty="0" err="1"/>
              <a:t>Opengl</a:t>
            </a:r>
            <a:r>
              <a:rPr lang="en-GB" dirty="0"/>
              <a:t> 101 –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A703-3BEA-4CBB-B7F9-F5DBCDA8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406355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CAA39-48D3-492A-8821-FF4F0D9F3382}"/>
              </a:ext>
            </a:extLst>
          </p:cNvPr>
          <p:cNvSpPr txBox="1"/>
          <p:nvPr/>
        </p:nvSpPr>
        <p:spPr>
          <a:xfrm>
            <a:off x="403855" y="2919610"/>
            <a:ext cx="51904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shader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Vertex Buffer (allocate </a:t>
            </a:r>
            <a:r>
              <a:rPr lang="en-GB" dirty="0" err="1"/>
              <a:t>gpu</a:t>
            </a:r>
            <a:r>
              <a:rPr lang="en-GB" dirty="0"/>
              <a:t> memory) Create Vertex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Specify layout of bound buffer with Vertex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Index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Send data to buffers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Send uniforms to shader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Draw call, draw triangles * number of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4C3F7-5FF6-4F02-A5AE-EFCC1E99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46" y="2447171"/>
            <a:ext cx="6308204" cy="35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2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83"/>
    </mc:Choice>
    <mc:Fallback>
      <p:transition spd="slow" advTm="2618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D4E0-F661-4B08-A157-A913BAF5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Engine - 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A703-3BEA-4CBB-B7F9-F5DBCDA8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91556"/>
            <a:ext cx="5514808" cy="3678303"/>
          </a:xfrm>
        </p:spPr>
        <p:txBody>
          <a:bodyPr/>
          <a:lstStyle/>
          <a:p>
            <a:r>
              <a:rPr lang="en-GB" dirty="0"/>
              <a:t>Texture Loading / cache</a:t>
            </a:r>
          </a:p>
          <a:p>
            <a:r>
              <a:rPr lang="en-GB" dirty="0"/>
              <a:t>Window operations</a:t>
            </a:r>
          </a:p>
          <a:p>
            <a:r>
              <a:rPr lang="en-GB" dirty="0"/>
              <a:t>Logging</a:t>
            </a:r>
          </a:p>
          <a:p>
            <a:r>
              <a:rPr lang="en-GB" dirty="0"/>
              <a:t>Event subsystem</a:t>
            </a:r>
          </a:p>
          <a:p>
            <a:r>
              <a:rPr lang="en-GB" dirty="0"/>
              <a:t>Font renderer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36042-3DEF-4F2C-915B-E1F577CF9755}"/>
              </a:ext>
            </a:extLst>
          </p:cNvPr>
          <p:cNvSpPr txBox="1"/>
          <p:nvPr/>
        </p:nvSpPr>
        <p:spPr>
          <a:xfrm>
            <a:off x="8294914" y="6199460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Fig 2</a:t>
            </a:r>
          </a:p>
        </p:txBody>
      </p:sp>
    </p:spTree>
    <p:extLst>
      <p:ext uri="{BB962C8B-B14F-4D97-AF65-F5344CB8AC3E}">
        <p14:creationId xmlns:p14="http://schemas.microsoft.com/office/powerpoint/2010/main" val="48502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20"/>
    </mc:Choice>
    <mc:Fallback>
      <p:transition spd="slow" advTm="181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D4E0-F661-4B08-A157-A913BAF5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– procedural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A703-3BEA-4CBB-B7F9-F5DBCDA8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618791" cy="3678303"/>
          </a:xfrm>
        </p:spPr>
        <p:txBody>
          <a:bodyPr/>
          <a:lstStyle/>
          <a:p>
            <a:r>
              <a:rPr lang="en-GB" dirty="0"/>
              <a:t>Noise based procedurally generated world</a:t>
            </a:r>
          </a:p>
          <a:p>
            <a:pPr marL="0" indent="0">
              <a:buNone/>
            </a:pPr>
            <a:r>
              <a:rPr lang="en-GB" dirty="0"/>
              <a:t>(Diamond Square)</a:t>
            </a:r>
          </a:p>
          <a:p>
            <a:r>
              <a:rPr lang="en-GB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42074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729"/>
    </mc:Choice>
    <mc:Fallback>
      <p:transition spd="slow" advTm="37372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A5C-934A-4729-9AC3-C169AD7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F770A-71C1-463C-8613-F71DA69C4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Project management utilities (Jira)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08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7"/>
    </mc:Choice>
    <mc:Fallback>
      <p:transition spd="slow" advTm="304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A5C-934A-4729-9AC3-C169AD7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– Cumulative flow diagram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8F86DB-0A69-4BC0-A7F3-3212FFA3D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636" y="1906398"/>
            <a:ext cx="9539271" cy="412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FE66C-4D08-40F9-BFA6-5165F90B0B8B}"/>
              </a:ext>
            </a:extLst>
          </p:cNvPr>
          <p:cNvSpPr txBox="1"/>
          <p:nvPr/>
        </p:nvSpPr>
        <p:spPr>
          <a:xfrm>
            <a:off x="1047636" y="6037974"/>
            <a:ext cx="2538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~80 tasks/stories created</a:t>
            </a:r>
          </a:p>
          <a:p>
            <a:r>
              <a:rPr lang="en-GB" dirty="0"/>
              <a:t>~70 complete</a:t>
            </a:r>
          </a:p>
        </p:txBody>
      </p:sp>
    </p:spTree>
    <p:extLst>
      <p:ext uri="{BB962C8B-B14F-4D97-AF65-F5344CB8AC3E}">
        <p14:creationId xmlns:p14="http://schemas.microsoft.com/office/powerpoint/2010/main" val="378031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27"/>
    </mc:Choice>
    <mc:Fallback>
      <p:transition spd="slow" advTm="2712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A5C-934A-4729-9AC3-C169AD7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– Kanban Swim Lanes &amp; Epics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ED8ED-3CA3-4C55-9BCE-4494FCD12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997" y="2152649"/>
            <a:ext cx="9170837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6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42"/>
    </mc:Choice>
    <mc:Fallback>
      <p:transition spd="slow" advTm="1964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A5C-934A-4729-9AC3-C169AD7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- Releases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2EB17-F849-44FC-A012-899307D6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99532"/>
            <a:ext cx="11029615" cy="241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7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90"/>
    </mc:Choice>
    <mc:Fallback>
      <p:transition spd="slow" advTm="1449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A5C-934A-4729-9AC3-C169AD7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– Time  v 0.9.9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93022-9731-458A-87C6-03CAF260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4" y="1920286"/>
            <a:ext cx="8524875" cy="4046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EF8A0A-D808-47C0-A098-D106B490D5B4}"/>
              </a:ext>
            </a:extLst>
          </p:cNvPr>
          <p:cNvSpPr txBox="1"/>
          <p:nvPr/>
        </p:nvSpPr>
        <p:spPr>
          <a:xfrm>
            <a:off x="847725" y="6155844"/>
            <a:ext cx="3329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4weeks 2days 6 hours 37 minutes</a:t>
            </a:r>
          </a:p>
          <a:p>
            <a:r>
              <a:rPr lang="en-GB" dirty="0"/>
              <a:t>	Total -182h 37min</a:t>
            </a:r>
          </a:p>
        </p:txBody>
      </p:sp>
    </p:spTree>
    <p:extLst>
      <p:ext uri="{BB962C8B-B14F-4D97-AF65-F5344CB8AC3E}">
        <p14:creationId xmlns:p14="http://schemas.microsoft.com/office/powerpoint/2010/main" val="3566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3"/>
    </mc:Choice>
    <mc:Fallback>
      <p:transition spd="slow" advTm="71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A5C-934A-4729-9AC3-C169AD7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– Time  v 0.1.1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57BD8-2950-433D-9B5D-91C36847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98820"/>
            <a:ext cx="8934450" cy="3947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616447-EDFC-40EC-B307-844B6F642D4C}"/>
              </a:ext>
            </a:extLst>
          </p:cNvPr>
          <p:cNvSpPr txBox="1"/>
          <p:nvPr/>
        </p:nvSpPr>
        <p:spPr>
          <a:xfrm>
            <a:off x="762000" y="6086475"/>
            <a:ext cx="242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3d 3h 34m </a:t>
            </a:r>
          </a:p>
          <a:p>
            <a:r>
              <a:rPr lang="en-GB" dirty="0"/>
              <a:t>	Total – 27h 34mins</a:t>
            </a:r>
          </a:p>
        </p:txBody>
      </p:sp>
    </p:spTree>
    <p:extLst>
      <p:ext uri="{BB962C8B-B14F-4D97-AF65-F5344CB8AC3E}">
        <p14:creationId xmlns:p14="http://schemas.microsoft.com/office/powerpoint/2010/main" val="308103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3"/>
    </mc:Choice>
    <mc:Fallback>
      <p:transition spd="slow" advTm="83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D4E0-F661-4B08-A157-A913BAF5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A703-3BEA-4CBB-B7F9-F5DBCDA85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Aims</a:t>
            </a:r>
          </a:p>
          <a:p>
            <a:r>
              <a:rPr lang="en-GB" dirty="0"/>
              <a:t>Game Engine / Rendering</a:t>
            </a:r>
          </a:p>
          <a:p>
            <a:r>
              <a:rPr lang="en-GB" dirty="0"/>
              <a:t>Game – Procedurally generated world</a:t>
            </a:r>
          </a:p>
          <a:p>
            <a:r>
              <a:rPr lang="en-GB" dirty="0"/>
              <a:t>Project Management</a:t>
            </a:r>
          </a:p>
          <a:p>
            <a:r>
              <a:rPr lang="en-GB" dirty="0"/>
              <a:t>Git</a:t>
            </a:r>
          </a:p>
          <a:p>
            <a:r>
              <a:rPr lang="en-GB" dirty="0"/>
              <a:t>Future plans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596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9"/>
    </mc:Choice>
    <mc:Fallback>
      <p:transition spd="slow" advTm="1661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A5C-934A-4729-9AC3-C169AD7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 – Weekly 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133ED-CC36-415C-9C39-46C2D396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08665"/>
            <a:ext cx="8753475" cy="48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26"/>
    </mc:Choice>
    <mc:Fallback>
      <p:transition spd="slow" advTm="2402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A5C-934A-4729-9AC3-C169AD7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F770A-71C1-463C-8613-F71DA69C4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Git usage – Live demo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3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522"/>
    </mc:Choice>
    <mc:Fallback>
      <p:transition spd="slow" advTm="9652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A5C-934A-4729-9AC3-C169AD7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F770A-71C1-463C-8613-F71DA69C4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Game Objects – trees, grass, stone, food sources etc</a:t>
            </a:r>
          </a:p>
          <a:p>
            <a:r>
              <a:rPr lang="en-GB" dirty="0"/>
              <a:t>Procedurally populate world with objects</a:t>
            </a:r>
          </a:p>
          <a:p>
            <a:r>
              <a:rPr lang="en-GB" dirty="0"/>
              <a:t>NPC’s – enemies and monsters</a:t>
            </a:r>
          </a:p>
          <a:p>
            <a:r>
              <a:rPr lang="en-GB" dirty="0"/>
              <a:t>UI – inventory, simple crafting, food meter, health meter</a:t>
            </a:r>
          </a:p>
          <a:p>
            <a:r>
              <a:rPr lang="en-GB" dirty="0"/>
              <a:t>Day/Night cycle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72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88"/>
    </mc:Choice>
    <mc:Fallback>
      <p:transition spd="slow" advTm="5388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Thank You!</a:t>
            </a:r>
            <a:br>
              <a:rPr lang="en-US" cap="none" dirty="0">
                <a:solidFill>
                  <a:srgbClr val="FFFFFF"/>
                </a:solidFill>
              </a:rPr>
            </a:br>
            <a:r>
              <a:rPr lang="en-US" cap="none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bg2"/>
                </a:solidFill>
              </a:rPr>
              <a:t>Michael Allport</a:t>
            </a:r>
          </a:p>
          <a:p>
            <a:r>
              <a:rPr lang="en-US" cap="none" dirty="0">
                <a:solidFill>
                  <a:schemeClr val="bg2"/>
                </a:solidFill>
              </a:rPr>
              <a:t>Ma18533</a:t>
            </a:r>
          </a:p>
          <a:p>
            <a:r>
              <a:rPr lang="en-US" cap="none" dirty="0">
                <a:solidFill>
                  <a:schemeClr val="bg2"/>
                </a:solidFill>
              </a:rPr>
              <a:t>1802882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A2F7-5FB7-45DE-A0CC-A708C94A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Commits / links /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EC511-7432-451A-A79A-C82E73393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24807"/>
          </a:xfrm>
        </p:spPr>
        <p:txBody>
          <a:bodyPr>
            <a:normAutofit/>
          </a:bodyPr>
          <a:lstStyle/>
          <a:p>
            <a:r>
              <a:rPr lang="en-GB" dirty="0"/>
              <a:t>[1]</a:t>
            </a:r>
            <a:r>
              <a:rPr lang="en-GB" i="1" dirty="0"/>
              <a:t>Youtube.com</a:t>
            </a:r>
            <a:r>
              <a:rPr lang="en-GB" dirty="0"/>
              <a:t>, 2020. [Online]. Available: https://www.youtube.com/watch?v=NksfDyU80m4&amp;t=273s. [Accessed: 08- Dec- 2020].</a:t>
            </a:r>
          </a:p>
          <a:p>
            <a:r>
              <a:rPr lang="en-GB" dirty="0"/>
              <a:t>[2]</a:t>
            </a:r>
            <a:r>
              <a:rPr lang="en-GB" i="1" dirty="0"/>
              <a:t>Youtube.com</a:t>
            </a:r>
            <a:r>
              <a:rPr lang="en-GB" dirty="0"/>
              <a:t>, 2020. [Online]. Available: https://www.youtube.com/watch?v=q5APRllhQEU&amp;t=564s. [Accessed: 08- Dec- 2020].</a:t>
            </a:r>
          </a:p>
          <a:p>
            <a:r>
              <a:rPr lang="en-GB" dirty="0"/>
              <a:t>[3] de-Vries, J., 2020. </a:t>
            </a:r>
            <a:r>
              <a:rPr lang="en-GB" i="1" dirty="0"/>
              <a:t>Learn </a:t>
            </a:r>
            <a:r>
              <a:rPr lang="en-GB" i="1" dirty="0" err="1"/>
              <a:t>Opengl</a:t>
            </a:r>
            <a:r>
              <a:rPr lang="en-GB" i="1" dirty="0"/>
              <a:t>, Extensive Tutorial Resource For Learning Modern </a:t>
            </a:r>
            <a:r>
              <a:rPr lang="en-GB" i="1" dirty="0" err="1"/>
              <a:t>Opengl</a:t>
            </a:r>
            <a:r>
              <a:rPr lang="en-GB" dirty="0"/>
              <a:t>. [online] Learnopengl.com. Available at: &lt;https://learnopengl.com/&gt; [08- Dec- 2020].</a:t>
            </a:r>
          </a:p>
        </p:txBody>
      </p:sp>
    </p:spTree>
    <p:extLst>
      <p:ext uri="{BB962C8B-B14F-4D97-AF65-F5344CB8AC3E}">
        <p14:creationId xmlns:p14="http://schemas.microsoft.com/office/powerpoint/2010/main" val="365517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D4E0-F661-4B08-A157-A913BAF5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Aims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0C58F3A-730D-4928-A3DD-BCFEF292775A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7790" y="2000346"/>
            <a:ext cx="5618209" cy="3148861"/>
          </a:xfrm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B4275554-4FC2-4131-9461-D0AC3B24FF40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23035" y="2000346"/>
            <a:ext cx="5591175" cy="3133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CC8D39-EAB2-446B-97A0-8629C8930134}"/>
              </a:ext>
            </a:extLst>
          </p:cNvPr>
          <p:cNvSpPr txBox="1"/>
          <p:nvPr/>
        </p:nvSpPr>
        <p:spPr>
          <a:xfrm>
            <a:off x="477790" y="5248931"/>
            <a:ext cx="17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Don’t Starve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33A3A-2397-4405-8773-A2C9720AD542}"/>
              </a:ext>
            </a:extLst>
          </p:cNvPr>
          <p:cNvSpPr txBox="1"/>
          <p:nvPr/>
        </p:nvSpPr>
        <p:spPr>
          <a:xfrm>
            <a:off x="6123035" y="5233795"/>
            <a:ext cx="177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Verdant Skies [2]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3477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84"/>
    </mc:Choice>
    <mc:Fallback>
      <p:transition spd="slow" advTm="106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7610" objId="4"/>
        <p14:triggerEvt type="onClick" time="7610" objId="4"/>
        <p14:stopEvt time="17850" objId="4"/>
        <p14:playEvt time="29401" objId="5"/>
        <p14:triggerEvt type="onClick" time="29401" objId="5"/>
        <p14:stopEvt time="38351" objId="5"/>
        <p14:playEvt time="105712" objId="4"/>
        <p14:playEvt time="106203" objId="5"/>
        <p14:stopEvt time="106784" objId="4"/>
        <p14:stopEvt time="106784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D4E0-F661-4B08-A157-A913BAF5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Aims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64B72F-10AF-418E-B68D-676B8D65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9753"/>
            <a:ext cx="11029615" cy="3678303"/>
          </a:xfrm>
        </p:spPr>
        <p:txBody>
          <a:bodyPr/>
          <a:lstStyle/>
          <a:p>
            <a:r>
              <a:rPr lang="en-GB" dirty="0"/>
              <a:t>Language – C++</a:t>
            </a:r>
          </a:p>
          <a:p>
            <a:r>
              <a:rPr lang="en-GB" dirty="0"/>
              <a:t>Targeted OS – Windows 10 x86/64</a:t>
            </a:r>
          </a:p>
          <a:p>
            <a:r>
              <a:rPr lang="en-GB" dirty="0"/>
              <a:t>Procedurally generated content</a:t>
            </a:r>
          </a:p>
          <a:p>
            <a:r>
              <a:rPr lang="en-GB" dirty="0"/>
              <a:t>Interactable world</a:t>
            </a:r>
          </a:p>
          <a:p>
            <a:r>
              <a:rPr lang="en-GB" dirty="0"/>
              <a:t>5 minutes of gameplay</a:t>
            </a:r>
          </a:p>
        </p:txBody>
      </p:sp>
    </p:spTree>
    <p:extLst>
      <p:ext uri="{BB962C8B-B14F-4D97-AF65-F5344CB8AC3E}">
        <p14:creationId xmlns:p14="http://schemas.microsoft.com/office/powerpoint/2010/main" val="225066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23"/>
    </mc:Choice>
    <mc:Fallback>
      <p:transition spd="slow" advTm="1472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A5C-934A-4729-9AC3-C169AD7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Engine – Rendering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F770A-71C1-463C-8613-F71DA69C4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Game Engine / Rendering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46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4"/>
    </mc:Choice>
    <mc:Fallback>
      <p:transition spd="slow" advTm="69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0E85-4ED7-4FAB-B284-7DB7C3364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Engine – Rendering – OpenGL 101- Vertices and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11241-7C21-4057-873D-47DD2A776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Vertex Data</a:t>
            </a:r>
          </a:p>
          <a:p>
            <a:r>
              <a:rPr lang="en-GB" dirty="0"/>
              <a:t>Indices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75973B8-FCFA-4ADE-B365-6550A9777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803838"/>
              </p:ext>
            </p:extLst>
          </p:nvPr>
        </p:nvGraphicFramePr>
        <p:xfrm>
          <a:off x="4303552" y="2036781"/>
          <a:ext cx="6602579" cy="4445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r:id="rId3" imgW="15275880" imgH="10285560" progId="">
                  <p:embed/>
                </p:oleObj>
              </mc:Choice>
              <mc:Fallback>
                <p:oleObj r:id="rId3" imgW="15275880" imgH="10285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3552" y="2036781"/>
                        <a:ext cx="6602579" cy="4445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5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97"/>
    </mc:Choice>
    <mc:Fallback>
      <p:transition spd="slow" advTm="3579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021D-A80B-4ED9-82CB-DF038438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Engine – Rendering – OpenGL 101- Buffers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5894F-4D04-4300-80D8-A6317AA63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Buffer </a:t>
            </a:r>
            <a:r>
              <a:rPr lang="en-GB" dirty="0" err="1"/>
              <a:t>sizeof</a:t>
            </a:r>
            <a:r>
              <a:rPr lang="en-GB" dirty="0"/>
              <a:t>(float) * 20</a:t>
            </a:r>
          </a:p>
          <a:p>
            <a:r>
              <a:rPr lang="en-GB" dirty="0"/>
              <a:t>Assign layout, vertex array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2EE3FC2-3A8F-4C99-9A2B-A8B7C9798E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781848"/>
              </p:ext>
            </p:extLst>
          </p:nvPr>
        </p:nvGraphicFramePr>
        <p:xfrm>
          <a:off x="5682027" y="2180495"/>
          <a:ext cx="4946824" cy="371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r:id="rId3" imgW="3378960" imgH="2539440" progId="">
                  <p:embed/>
                </p:oleObj>
              </mc:Choice>
              <mc:Fallback>
                <p:oleObj r:id="rId3" imgW="3378960" imgH="2539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2027" y="2180495"/>
                        <a:ext cx="4946824" cy="3719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72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31"/>
    </mc:Choice>
    <mc:Fallback>
      <p:transition spd="slow" advTm="4473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D4E0-F661-4B08-A157-A913BAF5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Engine – OpenGL -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A703-3BEA-4CBB-B7F9-F5DBCDA8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91556"/>
            <a:ext cx="5514808" cy="3678303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4098" name="Picture 2" descr="The OpenGL graphics pipeline with shader stages">
            <a:extLst>
              <a:ext uri="{FF2B5EF4-FFF2-40B4-BE49-F238E27FC236}">
                <a16:creationId xmlns:a16="http://schemas.microsoft.com/office/drawing/2014/main" id="{D1C0AE6E-465E-47B6-B77E-582E87311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611" y="2342185"/>
            <a:ext cx="59817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8DA92-1CB2-430A-9AEF-C85076000FE8}"/>
              </a:ext>
            </a:extLst>
          </p:cNvPr>
          <p:cNvSpPr txBox="1"/>
          <p:nvPr/>
        </p:nvSpPr>
        <p:spPr>
          <a:xfrm>
            <a:off x="8074341" y="578892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81092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14"/>
    </mc:Choice>
    <mc:Fallback>
      <p:transition spd="slow" advTm="1391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940F-2C80-4A3D-B69F-D926E7B1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Engine – Rendering – OpenGL 101- 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D0233-89AF-4677-B503-D6E0BC0F3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Shader program, instructions for GPU in Open GL Shader Language</a:t>
            </a:r>
          </a:p>
          <a:p>
            <a:r>
              <a:rPr lang="en-GB" dirty="0"/>
              <a:t>Vertex Shader</a:t>
            </a:r>
          </a:p>
          <a:p>
            <a:r>
              <a:rPr lang="en-GB" dirty="0"/>
              <a:t>Fragment shader (per pixel)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6887E-5CA6-4D63-8C85-48E36C23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393" y="2780522"/>
            <a:ext cx="3944165" cy="2953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F6B11B-7EC2-4420-BA1C-EF3EF98908E5}"/>
              </a:ext>
            </a:extLst>
          </p:cNvPr>
          <p:cNvSpPr txBox="1"/>
          <p:nvPr/>
        </p:nvSpPr>
        <p:spPr>
          <a:xfrm>
            <a:off x="7757393" y="5734340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Basic vertex shader</a:t>
            </a:r>
          </a:p>
        </p:txBody>
      </p:sp>
    </p:spTree>
    <p:extLst>
      <p:ext uri="{BB962C8B-B14F-4D97-AF65-F5344CB8AC3E}">
        <p14:creationId xmlns:p14="http://schemas.microsoft.com/office/powerpoint/2010/main" val="164957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17"/>
    </mc:Choice>
    <mc:Fallback>
      <p:transition spd="slow" advTm="5531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5.7|0.4"/>
</p:tagLst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519</Words>
  <Application>Microsoft Office PowerPoint</Application>
  <PresentationFormat>Widescreen</PresentationFormat>
  <Paragraphs>94</Paragraphs>
  <Slides>24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Wingdings 2</vt:lpstr>
      <vt:lpstr>Dividend</vt:lpstr>
      <vt:lpstr>Interim Oral Presentation</vt:lpstr>
      <vt:lpstr>Introduction</vt:lpstr>
      <vt:lpstr>Project Aims</vt:lpstr>
      <vt:lpstr>Project Aims</vt:lpstr>
      <vt:lpstr>Game Engine – Rendering </vt:lpstr>
      <vt:lpstr>Game Engine – Rendering – OpenGL 101- Vertices and Indices</vt:lpstr>
      <vt:lpstr>Game Engine – Rendering – OpenGL 101- Buffers</vt:lpstr>
      <vt:lpstr>Game Engine – OpenGL - Pipeline</vt:lpstr>
      <vt:lpstr>Game Engine – Rendering – OpenGL 101- Shaders</vt:lpstr>
      <vt:lpstr>Game Engine – Rendering – Opengl 101 – Transformations</vt:lpstr>
      <vt:lpstr>Game Engine – Rendering – Opengl 101 – The process</vt:lpstr>
      <vt:lpstr>Game Engine - Extras</vt:lpstr>
      <vt:lpstr>Game – procedural World</vt:lpstr>
      <vt:lpstr>Project Management </vt:lpstr>
      <vt:lpstr>Project Management – Cumulative flow diagram </vt:lpstr>
      <vt:lpstr>Project Management – Kanban Swim Lanes &amp; Epics</vt:lpstr>
      <vt:lpstr>Project Management - Releases </vt:lpstr>
      <vt:lpstr>Project Management – Time  v 0.9.9</vt:lpstr>
      <vt:lpstr>Project Management – Time  v 0.1.1</vt:lpstr>
      <vt:lpstr>Project Management – Weekly planning</vt:lpstr>
      <vt:lpstr>GIT</vt:lpstr>
      <vt:lpstr>Future Plans</vt:lpstr>
      <vt:lpstr>Thank You! Questions?</vt:lpstr>
      <vt:lpstr>Git Commits / links /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2020-10-15T14:18:15Z</dcterms:created>
  <dcterms:modified xsi:type="dcterms:W3CDTF">2020-12-15T10:59:26Z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